
<file path=[Content_Types].xml><?xml version="1.0" encoding="utf-8"?>
<Types xmlns="http://schemas.openxmlformats.org/package/2006/content-types">
  <Default Extension="png" ContentType="image/png"/>
  <Default Extension="emf" ContentType="image/x-emf"/>
  <Default Extension="3gp" ContentType="video/3gpp"/>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
  </p:handoutMasterIdLst>
  <p:sldIdLst>
    <p:sldId id="256" r:id="rId2"/>
    <p:sldId id="261" r:id="rId3"/>
    <p:sldId id="263" r:id="rId4"/>
    <p:sldId id="260" r:id="rId5"/>
    <p:sldId id="257" r:id="rId6"/>
    <p:sldId id="258" r:id="rId7"/>
    <p:sldId id="259" r:id="rId8"/>
    <p:sldId id="264" r:id="rId9"/>
    <p:sldId id="262" r:id="rId1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71" autoAdjust="0"/>
  </p:normalViewPr>
  <p:slideViewPr>
    <p:cSldViewPr>
      <p:cViewPr varScale="1">
        <p:scale>
          <a:sx n="99" d="100"/>
          <a:sy n="99" d="100"/>
        </p:scale>
        <p:origin x="78" y="2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4" d="100"/>
        <a:sy n="74" d="100"/>
      </p:scale>
      <p:origin x="0" y="13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54F8153-B1D3-4AAE-9AA8-77C580CF9186}" type="datetimeFigureOut">
              <a:rPr lang="en-US" smtClean="0"/>
              <a:pPr/>
              <a:t>1/8/2018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0D79DD77-CA07-40BB-BA4F-07E993BF0E8C}" type="slidenum">
              <a:rPr lang="en-US" smtClean="0"/>
              <a:pPr/>
              <a:t>‹#›</a:t>
            </a:fld>
            <a:endParaRPr lang="en-US"/>
          </a:p>
        </p:txBody>
      </p:sp>
    </p:spTree>
    <p:extLst>
      <p:ext uri="{BB962C8B-B14F-4D97-AF65-F5344CB8AC3E}">
        <p14:creationId xmlns:p14="http://schemas.microsoft.com/office/powerpoint/2010/main" val="39711333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pPr/>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103116227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pPr/>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40780242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pPr/>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400430191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pPr/>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28625118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52DA9D-F88F-444D-9D92-9E0F053739A5}" type="datetimeFigureOut">
              <a:rPr lang="en-US" smtClean="0"/>
              <a:pPr/>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194923605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52DA9D-F88F-444D-9D92-9E0F053739A5}" type="datetimeFigureOut">
              <a:rPr lang="en-US" smtClean="0"/>
              <a:pPr/>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245516667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52DA9D-F88F-444D-9D92-9E0F053739A5}" type="datetimeFigureOut">
              <a:rPr lang="en-US" smtClean="0"/>
              <a:pPr/>
              <a:t>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25770534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52DA9D-F88F-444D-9D92-9E0F053739A5}" type="datetimeFigureOut">
              <a:rPr lang="en-US" smtClean="0"/>
              <a:pPr/>
              <a:t>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19858935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2DA9D-F88F-444D-9D92-9E0F053739A5}" type="datetimeFigureOut">
              <a:rPr lang="en-US" smtClean="0"/>
              <a:pPr/>
              <a:t>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2877229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2DA9D-F88F-444D-9D92-9E0F053739A5}" type="datetimeFigureOut">
              <a:rPr lang="en-US" smtClean="0"/>
              <a:pPr/>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154544776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2DA9D-F88F-444D-9D92-9E0F053739A5}" type="datetimeFigureOut">
              <a:rPr lang="en-US" smtClean="0"/>
              <a:pPr/>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pPr/>
              <a:t>‹#›</a:t>
            </a:fld>
            <a:endParaRPr lang="en-US"/>
          </a:p>
        </p:txBody>
      </p:sp>
    </p:spTree>
    <p:extLst>
      <p:ext uri="{BB962C8B-B14F-4D97-AF65-F5344CB8AC3E}">
        <p14:creationId xmlns:p14="http://schemas.microsoft.com/office/powerpoint/2010/main" val="37330445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2DA9D-F88F-444D-9D92-9E0F053739A5}" type="datetimeFigureOut">
              <a:rPr lang="en-US" smtClean="0"/>
              <a:pPr/>
              <a:t>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A88A1-1E1B-4540-B147-804F35A9B672}" type="slidenum">
              <a:rPr lang="en-US" smtClean="0"/>
              <a:pPr/>
              <a:t>‹#›</a:t>
            </a:fld>
            <a:endParaRPr lang="en-US"/>
          </a:p>
        </p:txBody>
      </p:sp>
    </p:spTree>
    <p:extLst>
      <p:ext uri="{BB962C8B-B14F-4D97-AF65-F5344CB8AC3E}">
        <p14:creationId xmlns:p14="http://schemas.microsoft.com/office/powerpoint/2010/main" val="177749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gp"/><Relationship Id="rId1" Type="http://schemas.openxmlformats.org/officeDocument/2006/relationships/video" Target="NUL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470025"/>
          </a:xfrm>
        </p:spPr>
        <p:txBody>
          <a:bodyPr>
            <a:normAutofit/>
          </a:bodyPr>
          <a:lstStyle/>
          <a:p>
            <a:r>
              <a:rPr lang="en-US" sz="7200" b="1" dirty="0" smtClean="0"/>
              <a:t>WHS</a:t>
            </a:r>
            <a:endParaRPr lang="en-US" sz="7200" b="1" dirty="0"/>
          </a:p>
        </p:txBody>
      </p:sp>
      <p:sp>
        <p:nvSpPr>
          <p:cNvPr id="3" name="Subtitle 2"/>
          <p:cNvSpPr>
            <a:spLocks noGrp="1"/>
          </p:cNvSpPr>
          <p:nvPr>
            <p:ph type="subTitle" idx="1"/>
          </p:nvPr>
        </p:nvSpPr>
        <p:spPr>
          <a:xfrm>
            <a:off x="838200" y="2743200"/>
            <a:ext cx="7467600" cy="2590800"/>
          </a:xfrm>
        </p:spPr>
        <p:txBody>
          <a:bodyPr>
            <a:noAutofit/>
          </a:bodyPr>
          <a:lstStyle/>
          <a:p>
            <a:r>
              <a:rPr lang="en-US" sz="4800" b="1" dirty="0" smtClean="0">
                <a:solidFill>
                  <a:srgbClr val="006600"/>
                </a:solidFill>
              </a:rPr>
              <a:t>Career and Technical</a:t>
            </a:r>
          </a:p>
          <a:p>
            <a:r>
              <a:rPr lang="en-US" sz="4800" b="1" dirty="0" smtClean="0">
                <a:solidFill>
                  <a:srgbClr val="006600"/>
                </a:solidFill>
              </a:rPr>
              <a:t>Education</a:t>
            </a:r>
            <a:endParaRPr lang="en-US" sz="6000" b="1" dirty="0">
              <a:solidFill>
                <a:srgbClr val="006600"/>
              </a:solidFill>
            </a:endParaRPr>
          </a:p>
        </p:txBody>
      </p:sp>
    </p:spTree>
    <p:extLst>
      <p:ext uri="{BB962C8B-B14F-4D97-AF65-F5344CB8AC3E}">
        <p14:creationId xmlns:p14="http://schemas.microsoft.com/office/powerpoint/2010/main" val="249010168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0"/>
            <a:ext cx="7239000" cy="923330"/>
          </a:xfrm>
          <a:prstGeom prst="rect">
            <a:avLst/>
          </a:prstGeom>
          <a:noFill/>
        </p:spPr>
        <p:txBody>
          <a:bodyPr wrap="square" rtlCol="0">
            <a:spAutoFit/>
          </a:bodyPr>
          <a:lstStyle/>
          <a:p>
            <a:pPr algn="ctr"/>
            <a:r>
              <a:rPr lang="en-US" sz="5400" dirty="0" smtClean="0"/>
              <a:t>Frameworks</a:t>
            </a:r>
            <a:endParaRPr lang="en-US" sz="5400" dirty="0"/>
          </a:p>
        </p:txBody>
      </p:sp>
      <p:sp>
        <p:nvSpPr>
          <p:cNvPr id="6" name="TextBox 5"/>
          <p:cNvSpPr txBox="1"/>
          <p:nvPr/>
        </p:nvSpPr>
        <p:spPr>
          <a:xfrm>
            <a:off x="1219200" y="8382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Each CTE Class must have an approved framework.</a:t>
            </a:r>
          </a:p>
          <a:p>
            <a:pPr marL="285750" indent="-285750">
              <a:buFont typeface="Arial" panose="020B0604020202020204" pitchFamily="34" charset="0"/>
              <a:buChar char="•"/>
            </a:pPr>
            <a:r>
              <a:rPr lang="en-US" dirty="0" smtClean="0"/>
              <a:t>Each CTE Instructor must have certification (v code) that aligns with the course/framework identification (</a:t>
            </a:r>
            <a:r>
              <a:rPr lang="en-US" dirty="0" err="1" smtClean="0"/>
              <a:t>cip</a:t>
            </a:r>
            <a:r>
              <a:rPr lang="en-US" dirty="0" smtClean="0"/>
              <a:t> code).</a:t>
            </a:r>
          </a:p>
          <a:p>
            <a:pPr marL="285750" indent="-285750">
              <a:buFont typeface="Arial" panose="020B0604020202020204" pitchFamily="34" charset="0"/>
              <a:buChar char="•"/>
            </a:pPr>
            <a:r>
              <a:rPr lang="en-US" dirty="0" smtClean="0"/>
              <a:t>Frameworks must have a leadership component and align with both Washington State Core Standards and 21</a:t>
            </a:r>
            <a:r>
              <a:rPr lang="en-US" baseline="30000" dirty="0" smtClean="0"/>
              <a:t>st</a:t>
            </a:r>
            <a:r>
              <a:rPr lang="en-US" dirty="0" smtClean="0"/>
              <a:t> Century Skills.</a:t>
            </a:r>
          </a:p>
          <a:p>
            <a:pPr marL="285750" indent="-285750">
              <a:buFont typeface="Arial" panose="020B0604020202020204" pitchFamily="34" charset="0"/>
              <a:buChar char="•"/>
            </a:pPr>
            <a:endParaRPr lang="en-US" dirty="0"/>
          </a:p>
        </p:txBody>
      </p:sp>
      <p:pic>
        <p:nvPicPr>
          <p:cNvPr id="8" name="Picture 2"/>
          <p:cNvPicPr>
            <a:picLocks noChangeAspect="1" noChangeArrowheads="1"/>
          </p:cNvPicPr>
          <p:nvPr/>
        </p:nvPicPr>
        <p:blipFill>
          <a:blip r:embed="rId2" cstate="print"/>
          <a:srcRect l="13265" t="29815" r="25425" b="16879"/>
          <a:stretch>
            <a:fillRect/>
          </a:stretch>
        </p:blipFill>
        <p:spPr bwMode="auto">
          <a:xfrm>
            <a:off x="0" y="2362200"/>
            <a:ext cx="9156701" cy="4495800"/>
          </a:xfrm>
          <a:prstGeom prst="rect">
            <a:avLst/>
          </a:prstGeom>
          <a:noFill/>
          <a:ln w="9525">
            <a:noFill/>
            <a:miter lim="800000"/>
            <a:headEnd/>
            <a:tailEnd/>
          </a:ln>
        </p:spPr>
      </p:pic>
    </p:spTree>
    <p:extLst>
      <p:ext uri="{BB962C8B-B14F-4D97-AF65-F5344CB8AC3E}">
        <p14:creationId xmlns:p14="http://schemas.microsoft.com/office/powerpoint/2010/main" val="87592974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1981200"/>
            <a:ext cx="9167533"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r="1980" b="13310"/>
          <a:stretch/>
        </p:blipFill>
        <p:spPr>
          <a:xfrm>
            <a:off x="304800" y="0"/>
            <a:ext cx="8534400" cy="5868169"/>
          </a:xfrm>
          <a:prstGeom prst="rect">
            <a:avLst/>
          </a:prstGeom>
        </p:spPr>
      </p:pic>
      <p:sp>
        <p:nvSpPr>
          <p:cNvPr id="6" name="Rectangle 5"/>
          <p:cNvSpPr/>
          <p:nvPr/>
        </p:nvSpPr>
        <p:spPr>
          <a:xfrm>
            <a:off x="1752600" y="228600"/>
            <a:ext cx="5715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5562600"/>
            <a:ext cx="8458200" cy="1200329"/>
          </a:xfrm>
          <a:prstGeom prst="rect">
            <a:avLst/>
          </a:prstGeom>
          <a:noFill/>
        </p:spPr>
        <p:txBody>
          <a:bodyPr wrap="square" rtlCol="0">
            <a:spAutoFit/>
          </a:bodyPr>
          <a:lstStyle/>
          <a:p>
            <a:r>
              <a:rPr lang="en-US" dirty="0" smtClean="0"/>
              <a:t>This</a:t>
            </a:r>
            <a:r>
              <a:rPr lang="en-US" dirty="0"/>
              <a:t> </a:t>
            </a:r>
            <a:r>
              <a:rPr lang="en-US" b="1" dirty="0"/>
              <a:t>Framework for 21st Century Learning</a:t>
            </a:r>
            <a:r>
              <a:rPr lang="en-US" dirty="0"/>
              <a:t> was developed with input from teachers, education experts, and business leaders to define and illustrate the skills and knowledge students need to succeed in work, life and citizenship, as well as the support systems necessary for 21st century learning outcomes</a:t>
            </a:r>
          </a:p>
        </p:txBody>
      </p:sp>
    </p:spTree>
    <p:extLst>
      <p:ext uri="{BB962C8B-B14F-4D97-AF65-F5344CB8AC3E}">
        <p14:creationId xmlns:p14="http://schemas.microsoft.com/office/powerpoint/2010/main" val="167639710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52400" y="5943600"/>
            <a:ext cx="8835848" cy="794621"/>
          </a:xfrm>
          <a:prstGeom prst="rect">
            <a:avLst/>
          </a:prstGeom>
        </p:spPr>
      </p:pic>
      <p:pic>
        <p:nvPicPr>
          <p:cNvPr id="7" name="Picture 6"/>
          <p:cNvPicPr>
            <a:picLocks noChangeAspect="1"/>
          </p:cNvPicPr>
          <p:nvPr/>
        </p:nvPicPr>
        <p:blipFill>
          <a:blip r:embed="rId3" cstate="print"/>
          <a:stretch>
            <a:fillRect/>
          </a:stretch>
        </p:blipFill>
        <p:spPr>
          <a:xfrm>
            <a:off x="152400" y="3733800"/>
            <a:ext cx="2562540" cy="2017354"/>
          </a:xfrm>
          <a:prstGeom prst="rect">
            <a:avLst/>
          </a:prstGeom>
        </p:spPr>
      </p:pic>
      <p:pic>
        <p:nvPicPr>
          <p:cNvPr id="9" name="Picture 8"/>
          <p:cNvPicPr>
            <a:picLocks noChangeAspect="1"/>
          </p:cNvPicPr>
          <p:nvPr/>
        </p:nvPicPr>
        <p:blipFill>
          <a:blip r:embed="rId4" cstate="print"/>
          <a:stretch>
            <a:fillRect/>
          </a:stretch>
        </p:blipFill>
        <p:spPr>
          <a:xfrm>
            <a:off x="3041348" y="4512731"/>
            <a:ext cx="3057952" cy="1238423"/>
          </a:xfrm>
          <a:prstGeom prst="rect">
            <a:avLst/>
          </a:prstGeom>
        </p:spPr>
      </p:pic>
      <p:pic>
        <p:nvPicPr>
          <p:cNvPr id="10" name="Picture 9"/>
          <p:cNvPicPr>
            <a:picLocks noChangeAspect="1"/>
          </p:cNvPicPr>
          <p:nvPr/>
        </p:nvPicPr>
        <p:blipFill>
          <a:blip r:embed="rId5" cstate="print"/>
          <a:stretch>
            <a:fillRect/>
          </a:stretch>
        </p:blipFill>
        <p:spPr>
          <a:xfrm>
            <a:off x="6425708" y="3733801"/>
            <a:ext cx="2562540" cy="2017354"/>
          </a:xfrm>
          <a:prstGeom prst="rect">
            <a:avLst/>
          </a:prstGeom>
        </p:spPr>
      </p:pic>
      <p:pic>
        <p:nvPicPr>
          <p:cNvPr id="11" name="Picture 10"/>
          <p:cNvPicPr>
            <a:picLocks noChangeAspect="1"/>
          </p:cNvPicPr>
          <p:nvPr/>
        </p:nvPicPr>
        <p:blipFill>
          <a:blip r:embed="rId6" cstate="print"/>
          <a:stretch>
            <a:fillRect/>
          </a:stretch>
        </p:blipFill>
        <p:spPr>
          <a:xfrm>
            <a:off x="3065164" y="2057400"/>
            <a:ext cx="3010320" cy="2343477"/>
          </a:xfrm>
          <a:prstGeom prst="rect">
            <a:avLst/>
          </a:prstGeom>
        </p:spPr>
      </p:pic>
      <p:pic>
        <p:nvPicPr>
          <p:cNvPr id="12" name="Picture 11"/>
          <p:cNvPicPr>
            <a:picLocks noChangeAspect="1"/>
          </p:cNvPicPr>
          <p:nvPr/>
        </p:nvPicPr>
        <p:blipFill>
          <a:blip r:embed="rId7" cstate="print"/>
          <a:stretch>
            <a:fillRect/>
          </a:stretch>
        </p:blipFill>
        <p:spPr>
          <a:xfrm>
            <a:off x="152400" y="1494153"/>
            <a:ext cx="2562540" cy="2143424"/>
          </a:xfrm>
          <a:prstGeom prst="rect">
            <a:avLst/>
          </a:prstGeom>
        </p:spPr>
      </p:pic>
      <p:pic>
        <p:nvPicPr>
          <p:cNvPr id="13" name="Picture 12"/>
          <p:cNvPicPr>
            <a:picLocks noChangeAspect="1"/>
          </p:cNvPicPr>
          <p:nvPr/>
        </p:nvPicPr>
        <p:blipFill>
          <a:blip r:embed="rId8" cstate="print"/>
          <a:stretch>
            <a:fillRect/>
          </a:stretch>
        </p:blipFill>
        <p:spPr>
          <a:xfrm>
            <a:off x="6425709" y="1494153"/>
            <a:ext cx="2562539" cy="2123307"/>
          </a:xfrm>
          <a:prstGeom prst="rect">
            <a:avLst/>
          </a:prstGeom>
        </p:spPr>
      </p:pic>
      <p:pic>
        <p:nvPicPr>
          <p:cNvPr id="14" name="Picture 13"/>
          <p:cNvPicPr>
            <a:picLocks noChangeAspect="1"/>
          </p:cNvPicPr>
          <p:nvPr/>
        </p:nvPicPr>
        <p:blipFill>
          <a:blip r:embed="rId9" cstate="print"/>
          <a:stretch>
            <a:fillRect/>
          </a:stretch>
        </p:blipFill>
        <p:spPr>
          <a:xfrm>
            <a:off x="3041348" y="666457"/>
            <a:ext cx="3057952" cy="1381318"/>
          </a:xfrm>
          <a:prstGeom prst="rect">
            <a:avLst/>
          </a:prstGeom>
        </p:spPr>
      </p:pic>
      <p:pic>
        <p:nvPicPr>
          <p:cNvPr id="15" name="Picture 14"/>
          <p:cNvPicPr>
            <a:picLocks noChangeAspect="1"/>
          </p:cNvPicPr>
          <p:nvPr/>
        </p:nvPicPr>
        <p:blipFill>
          <a:blip r:embed="rId10" cstate="print"/>
          <a:stretch>
            <a:fillRect/>
          </a:stretch>
        </p:blipFill>
        <p:spPr>
          <a:xfrm>
            <a:off x="762000" y="42162"/>
            <a:ext cx="7687822" cy="614670"/>
          </a:xfrm>
          <a:prstGeom prst="rect">
            <a:avLst/>
          </a:prstGeom>
        </p:spPr>
      </p:pic>
    </p:spTree>
    <p:extLst>
      <p:ext uri="{BB962C8B-B14F-4D97-AF65-F5344CB8AC3E}">
        <p14:creationId xmlns:p14="http://schemas.microsoft.com/office/powerpoint/2010/main" val="140993523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388" y="256732"/>
            <a:ext cx="8583223" cy="6344535"/>
          </a:xfrm>
          <a:prstGeom prst="rect">
            <a:avLst/>
          </a:prstGeom>
        </p:spPr>
      </p:pic>
    </p:spTree>
    <p:extLst>
      <p:ext uri="{BB962C8B-B14F-4D97-AF65-F5344CB8AC3E}">
        <p14:creationId xmlns:p14="http://schemas.microsoft.com/office/powerpoint/2010/main" val="218305365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0"/>
            <a:ext cx="8229600" cy="1143000"/>
          </a:xfrm>
        </p:spPr>
        <p:txBody>
          <a:bodyPr>
            <a:noAutofit/>
          </a:bodyPr>
          <a:lstStyle/>
          <a:p>
            <a:r>
              <a:rPr lang="en-US" sz="23900" dirty="0" smtClean="0"/>
              <a:t>1:2:7</a:t>
            </a:r>
            <a:endParaRPr lang="en-US" sz="23900" dirty="0"/>
          </a:p>
        </p:txBody>
      </p:sp>
    </p:spTree>
    <p:extLst>
      <p:ext uri="{BB962C8B-B14F-4D97-AF65-F5344CB8AC3E}">
        <p14:creationId xmlns:p14="http://schemas.microsoft.com/office/powerpoint/2010/main" val="217220641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ccess In The New Economy - YouTube [240p]">
            <a:hlinkClick r:id="" action="ppaction://media"/>
          </p:cNvPr>
          <p:cNvPicPr>
            <a:picLocks noChangeAspect="1"/>
          </p:cNvPicPr>
          <p:nvPr>
            <a:videoFile r:link="rId1"/>
            <p:extLst>
              <p:ext uri="{DAA4B4D4-6D71-4841-9C94-3DE7FCFB9230}">
                <p14:media xmlns:p14="http://schemas.microsoft.com/office/powerpoint/2010/main" r:embed="rId2">
                  <p14:trim st="178368" end="307839"/>
                </p14:media>
              </p:ext>
            </p:extLst>
          </p:nvPr>
        </p:nvPicPr>
        <p:blipFill>
          <a:blip r:embed="rId4"/>
          <a:stretch>
            <a:fillRect/>
          </a:stretch>
        </p:blipFill>
        <p:spPr>
          <a:xfrm>
            <a:off x="914400" y="1600200"/>
            <a:ext cx="7260404" cy="4038600"/>
          </a:xfrm>
          <a:prstGeom prst="rect">
            <a:avLst/>
          </a:prstGeom>
        </p:spPr>
      </p:pic>
    </p:spTree>
    <p:extLst>
      <p:ext uri="{BB962C8B-B14F-4D97-AF65-F5344CB8AC3E}">
        <p14:creationId xmlns:p14="http://schemas.microsoft.com/office/powerpoint/2010/main" val="9464803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52400"/>
            <a:ext cx="8229600" cy="1143000"/>
          </a:xfrm>
        </p:spPr>
        <p:txBody>
          <a:bodyPr/>
          <a:lstStyle/>
          <a:p>
            <a:r>
              <a:rPr lang="en-US" dirty="0" smtClean="0"/>
              <a:t>Where we are heading…</a:t>
            </a:r>
            <a:endParaRPr lang="en-US" dirty="0"/>
          </a:p>
        </p:txBody>
      </p:sp>
      <p:sp>
        <p:nvSpPr>
          <p:cNvPr id="3" name="Content Placeholder 2"/>
          <p:cNvSpPr>
            <a:spLocks noGrp="1"/>
          </p:cNvSpPr>
          <p:nvPr>
            <p:ph idx="1"/>
          </p:nvPr>
        </p:nvSpPr>
        <p:spPr>
          <a:xfrm>
            <a:off x="457200" y="990600"/>
            <a:ext cx="8229600" cy="5791200"/>
          </a:xfrm>
        </p:spPr>
        <p:txBody>
          <a:bodyPr>
            <a:normAutofit/>
          </a:bodyPr>
          <a:lstStyle/>
          <a:p>
            <a:r>
              <a:rPr lang="en-US" dirty="0" smtClean="0"/>
              <a:t>Worksite Learning</a:t>
            </a:r>
          </a:p>
          <a:p>
            <a:pPr lvl="1"/>
            <a:r>
              <a:rPr lang="en-US" sz="2000" dirty="0" smtClean="0"/>
              <a:t>A partnership with </a:t>
            </a:r>
            <a:r>
              <a:rPr lang="en-US" sz="2000" b="1" dirty="0" smtClean="0"/>
              <a:t>P</a:t>
            </a:r>
            <a:r>
              <a:rPr lang="en-US" sz="2000" dirty="0" smtClean="0"/>
              <a:t>artners </a:t>
            </a:r>
            <a:r>
              <a:rPr lang="en-US" sz="2000" b="1" dirty="0"/>
              <a:t>I</a:t>
            </a:r>
            <a:r>
              <a:rPr lang="en-US" sz="2000" dirty="0" smtClean="0"/>
              <a:t>n </a:t>
            </a:r>
            <a:r>
              <a:rPr lang="en-US" sz="2000" b="1" dirty="0" smtClean="0"/>
              <a:t>C</a:t>
            </a:r>
            <a:r>
              <a:rPr lang="en-US" sz="2000" dirty="0" smtClean="0"/>
              <a:t>areers</a:t>
            </a:r>
          </a:p>
          <a:p>
            <a:pPr lvl="1"/>
            <a:r>
              <a:rPr lang="en-US" sz="2000" dirty="0" smtClean="0"/>
              <a:t>Summer Internship (2018)</a:t>
            </a:r>
          </a:p>
          <a:p>
            <a:pPr lvl="1"/>
            <a:r>
              <a:rPr lang="en-US" sz="2000" dirty="0" smtClean="0"/>
              <a:t>New WHS Course (2018-19)</a:t>
            </a:r>
            <a:endParaRPr lang="en-US" sz="1600" dirty="0" smtClean="0"/>
          </a:p>
          <a:p>
            <a:pPr lvl="0"/>
            <a:r>
              <a:rPr lang="en-US" dirty="0" smtClean="0">
                <a:solidFill>
                  <a:prstClr val="black"/>
                </a:solidFill>
              </a:rPr>
              <a:t>Local Advisory</a:t>
            </a:r>
          </a:p>
          <a:p>
            <a:pPr lvl="1"/>
            <a:r>
              <a:rPr lang="en-US" sz="2000" dirty="0" smtClean="0">
                <a:solidFill>
                  <a:prstClr val="black"/>
                </a:solidFill>
              </a:rPr>
              <a:t>A partnership between our schools, </a:t>
            </a:r>
            <a:r>
              <a:rPr lang="en-US" sz="2000" dirty="0" smtClean="0">
                <a:solidFill>
                  <a:prstClr val="black"/>
                </a:solidFill>
              </a:rPr>
              <a:t>businesses, community </a:t>
            </a:r>
            <a:r>
              <a:rPr lang="en-US" sz="2000" dirty="0" smtClean="0">
                <a:solidFill>
                  <a:prstClr val="black"/>
                </a:solidFill>
              </a:rPr>
              <a:t>and the STEM Network.</a:t>
            </a:r>
          </a:p>
          <a:p>
            <a:pPr lvl="1"/>
            <a:r>
              <a:rPr lang="en-US" sz="2000" dirty="0" smtClean="0">
                <a:solidFill>
                  <a:prstClr val="black"/>
                </a:solidFill>
              </a:rPr>
              <a:t>What skills/tools do our students need to be both college and career ready?</a:t>
            </a:r>
          </a:p>
          <a:p>
            <a:pPr lvl="1"/>
            <a:r>
              <a:rPr lang="en-US" sz="2000" dirty="0" smtClean="0">
                <a:solidFill>
                  <a:prstClr val="black"/>
                </a:solidFill>
              </a:rPr>
              <a:t>Expand our </a:t>
            </a:r>
            <a:r>
              <a:rPr lang="en-US" sz="2000" dirty="0" err="1" smtClean="0">
                <a:solidFill>
                  <a:prstClr val="black"/>
                </a:solidFill>
              </a:rPr>
              <a:t>cte</a:t>
            </a:r>
            <a:r>
              <a:rPr lang="en-US" sz="2000" dirty="0" smtClean="0">
                <a:solidFill>
                  <a:prstClr val="black"/>
                </a:solidFill>
              </a:rPr>
              <a:t> program by creating new courses that are both relevant and support fields that are in demand.</a:t>
            </a:r>
          </a:p>
          <a:p>
            <a:pPr lvl="0"/>
            <a:r>
              <a:rPr lang="en-US" dirty="0" smtClean="0">
                <a:solidFill>
                  <a:prstClr val="black"/>
                </a:solidFill>
              </a:rPr>
              <a:t>Pathways</a:t>
            </a:r>
          </a:p>
          <a:p>
            <a:pPr lvl="1"/>
            <a:r>
              <a:rPr lang="en-US" sz="2000" dirty="0" smtClean="0">
                <a:solidFill>
                  <a:prstClr val="black"/>
                </a:solidFill>
              </a:rPr>
              <a:t>A sense of purpose for our all of our students.</a:t>
            </a:r>
          </a:p>
          <a:p>
            <a:pPr lvl="1"/>
            <a:r>
              <a:rPr lang="en-US" sz="2000" dirty="0" smtClean="0">
                <a:solidFill>
                  <a:prstClr val="black"/>
                </a:solidFill>
              </a:rPr>
              <a:t>Expanded to WMS.</a:t>
            </a:r>
            <a:endParaRPr lang="en-US" sz="2000" dirty="0">
              <a:solidFill>
                <a:prstClr val="black"/>
              </a:solidFill>
            </a:endParaRPr>
          </a:p>
          <a:p>
            <a:pPr lvl="1"/>
            <a:endParaRPr lang="en-US" sz="2000" dirty="0" smtClean="0">
              <a:solidFill>
                <a:prstClr val="black"/>
              </a:solidFill>
            </a:endParaRPr>
          </a:p>
          <a:p>
            <a:pPr marL="457200" lvl="1" indent="0">
              <a:buNone/>
            </a:pP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36652206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10123</TotalTime>
  <Words>146</Words>
  <Application>Microsoft Office PowerPoint</Application>
  <PresentationFormat>On-screen Show (4:3)</PresentationFormat>
  <Paragraphs>23</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WHS</vt:lpstr>
      <vt:lpstr>PowerPoint Presentation</vt:lpstr>
      <vt:lpstr>PowerPoint Presentation</vt:lpstr>
      <vt:lpstr>PowerPoint Presentation</vt:lpstr>
      <vt:lpstr>PowerPoint Presentation</vt:lpstr>
      <vt:lpstr>PowerPoint Presentation</vt:lpstr>
      <vt:lpstr>1:2:7</vt:lpstr>
      <vt:lpstr>PowerPoint Presentation</vt:lpstr>
      <vt:lpstr>Where we are heading…</vt:lpstr>
    </vt:vector>
  </TitlesOfParts>
  <Company>Woodland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Huddleston, Paul</dc:creator>
  <cp:lastModifiedBy>Huddleston, Paul</cp:lastModifiedBy>
  <cp:revision>502</cp:revision>
  <dcterms:created xsi:type="dcterms:W3CDTF">2012-05-11T20:35:15Z</dcterms:created>
  <dcterms:modified xsi:type="dcterms:W3CDTF">2018-01-09T00:46:55Z</dcterms:modified>
</cp:coreProperties>
</file>